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10" d="100"/>
          <a:sy n="110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992E5E-B339-4309-AD4D-944E3789C3A1}" type="presOf" srcId="{BAF17DD6-73CC-4E68-9CD9-0BC6B58D98A2}" destId="{3620005A-A5D6-4B6D-B138-ED2B48473781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095CE80-063F-4FD5-9121-984F7EA76F85}" type="presOf" srcId="{A3F9703F-0D66-49B3-9C56-BF40FD06FC28}" destId="{7B2E763A-F0EF-4AB2-A2E7-B2FA397982BE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7CEFDD1B-A4B3-462F-A6D3-1281BB3D1C28}" type="presOf" srcId="{CC590D53-F30F-4C9A-901E-1EEC897DC076}" destId="{8374369D-355B-49DE-9381-8FC2996E3600}" srcOrd="0" destOrd="0" presId="urn:microsoft.com/office/officeart/2009/layout/CircleArrowProcess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18DD1573-00EB-498A-B2DA-C72D01E6B5FB}" type="presOf" srcId="{65174C80-4C99-482A-BF40-91E8B8387529}" destId="{D7241430-FE1B-4159-9A4A-FDF1CD9EF01A}" srcOrd="0" destOrd="0" presId="urn:microsoft.com/office/officeart/2009/layout/CircleArrowProcess"/>
    <dgm:cxn modelId="{FF046F5D-ABFD-4E35-8E06-232043287EF5}" type="presOf" srcId="{F85B66C4-1A03-459B-833B-3C6243C6FEC0}" destId="{06ACA092-97D4-40B9-88D3-FF6C40E10794}" srcOrd="0" destOrd="0" presId="urn:microsoft.com/office/officeart/2009/layout/CircleArrowProcess"/>
    <dgm:cxn modelId="{B85375AF-F029-4C4B-8496-112E185D5275}" type="presParOf" srcId="{8374369D-355B-49DE-9381-8FC2996E3600}" destId="{7FFA6DD3-A2C6-45A0-8FD6-6F2265BE5DC1}" srcOrd="0" destOrd="0" presId="urn:microsoft.com/office/officeart/2009/layout/CircleArrowProcess"/>
    <dgm:cxn modelId="{7E46EAA3-5AAE-434D-8B28-119353CF96FB}" type="presParOf" srcId="{7FFA6DD3-A2C6-45A0-8FD6-6F2265BE5DC1}" destId="{2A165335-E5B8-4C88-B671-E3372918EB38}" srcOrd="0" destOrd="0" presId="urn:microsoft.com/office/officeart/2009/layout/CircleArrowProcess"/>
    <dgm:cxn modelId="{DB28EACB-49C2-489A-AA5F-9B6E2B5A93DA}" type="presParOf" srcId="{8374369D-355B-49DE-9381-8FC2996E3600}" destId="{06ACA092-97D4-40B9-88D3-FF6C40E10794}" srcOrd="1" destOrd="0" presId="urn:microsoft.com/office/officeart/2009/layout/CircleArrowProcess"/>
    <dgm:cxn modelId="{57EC363D-D493-4FB9-A384-A8C43450D6A7}" type="presParOf" srcId="{8374369D-355B-49DE-9381-8FC2996E3600}" destId="{9493B4DC-D3C6-4421-A42F-9B1C8BFAF3B4}" srcOrd="2" destOrd="0" presId="urn:microsoft.com/office/officeart/2009/layout/CircleArrowProcess"/>
    <dgm:cxn modelId="{1528D78E-6866-4E0B-947C-073D9372532E}" type="presParOf" srcId="{9493B4DC-D3C6-4421-A42F-9B1C8BFAF3B4}" destId="{6055094D-68CC-493D-BD23-7C763B467F1C}" srcOrd="0" destOrd="0" presId="urn:microsoft.com/office/officeart/2009/layout/CircleArrowProcess"/>
    <dgm:cxn modelId="{6276A321-9A6A-4AD3-8D24-C89728B55F6F}" type="presParOf" srcId="{8374369D-355B-49DE-9381-8FC2996E3600}" destId="{3620005A-A5D6-4B6D-B138-ED2B48473781}" srcOrd="3" destOrd="0" presId="urn:microsoft.com/office/officeart/2009/layout/CircleArrowProcess"/>
    <dgm:cxn modelId="{AFE43AF4-CEA6-4D37-97C1-232393483051}" type="presParOf" srcId="{8374369D-355B-49DE-9381-8FC2996E3600}" destId="{0124BF7D-8022-4E2D-88BA-3E01739B783D}" srcOrd="4" destOrd="0" presId="urn:microsoft.com/office/officeart/2009/layout/CircleArrowProcess"/>
    <dgm:cxn modelId="{5712DD70-CBAE-485E-AEFE-381221297240}" type="presParOf" srcId="{0124BF7D-8022-4E2D-88BA-3E01739B783D}" destId="{DFBBE2DF-93A6-477D-9817-73A3F2ABC3BA}" srcOrd="0" destOrd="0" presId="urn:microsoft.com/office/officeart/2009/layout/CircleArrowProcess"/>
    <dgm:cxn modelId="{657EB11D-73B8-46E7-8DB1-3868B7D2D283}" type="presParOf" srcId="{8374369D-355B-49DE-9381-8FC2996E3600}" destId="{7B2E763A-F0EF-4AB2-A2E7-B2FA397982BE}" srcOrd="5" destOrd="0" presId="urn:microsoft.com/office/officeart/2009/layout/CircleArrowProcess"/>
    <dgm:cxn modelId="{F469C0CB-0AEB-491B-8E2B-3A08C40E5B14}" type="presParOf" srcId="{8374369D-355B-49DE-9381-8FC2996E3600}" destId="{789E8C74-A32B-4152-851E-6BBF9CC75D25}" srcOrd="6" destOrd="0" presId="urn:microsoft.com/office/officeart/2009/layout/CircleArrowProcess"/>
    <dgm:cxn modelId="{2710C16B-E3E9-4452-9C7F-CC2FE86A0184}" type="presParOf" srcId="{789E8C74-A32B-4152-851E-6BBF9CC75D25}" destId="{CB6DE57E-AB7B-4D88-8CDD-78D4475F5CD0}" srcOrd="0" destOrd="0" presId="urn:microsoft.com/office/officeart/2009/layout/CircleArrowProcess"/>
    <dgm:cxn modelId="{59123269-A3B1-4395-BD19-E19A4FE900EA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F8E053-F8EC-4FBA-83FF-CBBF5291641D}" type="presOf" srcId="{BAF17DD6-73CC-4E68-9CD9-0BC6B58D98A2}" destId="{3620005A-A5D6-4B6D-B138-ED2B48473781}" srcOrd="0" destOrd="0" presId="urn:microsoft.com/office/officeart/2009/layout/CircleArrowProcess"/>
    <dgm:cxn modelId="{F775647D-C1D1-4731-B2AA-2971CE3619A0}" type="presOf" srcId="{F85B66C4-1A03-459B-833B-3C6243C6FEC0}" destId="{06ACA092-97D4-40B9-88D3-FF6C40E10794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3FAFB07-B0D1-405B-A4F4-BB84DC534B14}" type="presOf" srcId="{65174C80-4C99-482A-BF40-91E8B8387529}" destId="{D7241430-FE1B-4159-9A4A-FDF1CD9EF01A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5D8C982E-4762-4B5E-9354-74FFC61266C2}" type="presOf" srcId="{CC590D53-F30F-4C9A-901E-1EEC897DC076}" destId="{8374369D-355B-49DE-9381-8FC2996E3600}" srcOrd="0" destOrd="0" presId="urn:microsoft.com/office/officeart/2009/layout/CircleArrowProcess"/>
    <dgm:cxn modelId="{88E70172-12E6-4FB4-99BA-D90A3FF1FCCF}" type="presOf" srcId="{A3F9703F-0D66-49B3-9C56-BF40FD06FC28}" destId="{7B2E763A-F0EF-4AB2-A2E7-B2FA397982BE}" srcOrd="0" destOrd="0" presId="urn:microsoft.com/office/officeart/2009/layout/CircleArrowProcess"/>
    <dgm:cxn modelId="{9E3C8B4A-D7F9-420E-B5C2-419E6CB69702}" type="presParOf" srcId="{8374369D-355B-49DE-9381-8FC2996E3600}" destId="{7FFA6DD3-A2C6-45A0-8FD6-6F2265BE5DC1}" srcOrd="0" destOrd="0" presId="urn:microsoft.com/office/officeart/2009/layout/CircleArrowProcess"/>
    <dgm:cxn modelId="{0739F34B-86FD-47CD-A29E-59BC237301E4}" type="presParOf" srcId="{7FFA6DD3-A2C6-45A0-8FD6-6F2265BE5DC1}" destId="{2A165335-E5B8-4C88-B671-E3372918EB38}" srcOrd="0" destOrd="0" presId="urn:microsoft.com/office/officeart/2009/layout/CircleArrowProcess"/>
    <dgm:cxn modelId="{85E0E2AE-0BA6-4CAF-B948-4710D7FE821F}" type="presParOf" srcId="{8374369D-355B-49DE-9381-8FC2996E3600}" destId="{06ACA092-97D4-40B9-88D3-FF6C40E10794}" srcOrd="1" destOrd="0" presId="urn:microsoft.com/office/officeart/2009/layout/CircleArrowProcess"/>
    <dgm:cxn modelId="{8ACC728E-72F6-4C29-82EE-7CF886BBD746}" type="presParOf" srcId="{8374369D-355B-49DE-9381-8FC2996E3600}" destId="{9493B4DC-D3C6-4421-A42F-9B1C8BFAF3B4}" srcOrd="2" destOrd="0" presId="urn:microsoft.com/office/officeart/2009/layout/CircleArrowProcess"/>
    <dgm:cxn modelId="{44FC22ED-1A93-478D-99ED-BB59EEB6FF88}" type="presParOf" srcId="{9493B4DC-D3C6-4421-A42F-9B1C8BFAF3B4}" destId="{6055094D-68CC-493D-BD23-7C763B467F1C}" srcOrd="0" destOrd="0" presId="urn:microsoft.com/office/officeart/2009/layout/CircleArrowProcess"/>
    <dgm:cxn modelId="{59648094-8FFF-4C10-A060-26D32B8F1092}" type="presParOf" srcId="{8374369D-355B-49DE-9381-8FC2996E3600}" destId="{3620005A-A5D6-4B6D-B138-ED2B48473781}" srcOrd="3" destOrd="0" presId="urn:microsoft.com/office/officeart/2009/layout/CircleArrowProcess"/>
    <dgm:cxn modelId="{4A647549-780B-4C6C-83DE-91F1E7934048}" type="presParOf" srcId="{8374369D-355B-49DE-9381-8FC2996E3600}" destId="{0124BF7D-8022-4E2D-88BA-3E01739B783D}" srcOrd="4" destOrd="0" presId="urn:microsoft.com/office/officeart/2009/layout/CircleArrowProcess"/>
    <dgm:cxn modelId="{A58297D5-F231-48FA-B49E-80D3FF881B88}" type="presParOf" srcId="{0124BF7D-8022-4E2D-88BA-3E01739B783D}" destId="{DFBBE2DF-93A6-477D-9817-73A3F2ABC3BA}" srcOrd="0" destOrd="0" presId="urn:microsoft.com/office/officeart/2009/layout/CircleArrowProcess"/>
    <dgm:cxn modelId="{B48202A7-C1CA-4EC3-AF6F-B7C03833EEDB}" type="presParOf" srcId="{8374369D-355B-49DE-9381-8FC2996E3600}" destId="{7B2E763A-F0EF-4AB2-A2E7-B2FA397982BE}" srcOrd="5" destOrd="0" presId="urn:microsoft.com/office/officeart/2009/layout/CircleArrowProcess"/>
    <dgm:cxn modelId="{7227ACF8-4371-4B70-9CA8-F29E9446098A}" type="presParOf" srcId="{8374369D-355B-49DE-9381-8FC2996E3600}" destId="{789E8C74-A32B-4152-851E-6BBF9CC75D25}" srcOrd="6" destOrd="0" presId="urn:microsoft.com/office/officeart/2009/layout/CircleArrowProcess"/>
    <dgm:cxn modelId="{94CF98EC-CDFF-430E-ADCA-F9CFB9649714}" type="presParOf" srcId="{789E8C74-A32B-4152-851E-6BBF9CC75D25}" destId="{CB6DE57E-AB7B-4D88-8CDD-78D4475F5CD0}" srcOrd="0" destOrd="0" presId="urn:microsoft.com/office/officeart/2009/layout/CircleArrowProcess"/>
    <dgm:cxn modelId="{93C4853B-5C11-466B-A5BD-0DA3462D2E4E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65335-E5B8-4C88-B671-E3372918EB38}">
      <dsp:nvSpPr>
        <dsp:cNvPr id="0" name=""/>
        <dsp:cNvSpPr/>
      </dsp:nvSpPr>
      <dsp:spPr>
        <a:xfrm>
          <a:off x="1217713" y="303496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CA092-97D4-40B9-88D3-FF6C40E10794}">
      <dsp:nvSpPr>
        <dsp:cNvPr id="0" name=""/>
        <dsp:cNvSpPr/>
      </dsp:nvSpPr>
      <dsp:spPr>
        <a:xfrm>
          <a:off x="1432024" y="1067734"/>
          <a:ext cx="1681685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Exploratory Data Analysis</a:t>
          </a:r>
          <a:endParaRPr lang="en-US" sz="2000" kern="1200" dirty="0"/>
        </a:p>
      </dsp:txBody>
      <dsp:txXfrm>
        <a:off x="1432024" y="1067734"/>
        <a:ext cx="1681685" cy="588995"/>
      </dsp:txXfrm>
    </dsp:sp>
    <dsp:sp modelId="{6055094D-68CC-493D-BD23-7C763B467F1C}">
      <dsp:nvSpPr>
        <dsp:cNvPr id="0" name=""/>
        <dsp:cNvSpPr/>
      </dsp:nvSpPr>
      <dsp:spPr>
        <a:xfrm>
          <a:off x="631231" y="1516760"/>
          <a:ext cx="2111099" cy="211131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0005A-A5D6-4B6D-B138-ED2B48473781}">
      <dsp:nvSpPr>
        <dsp:cNvPr id="0" name=""/>
        <dsp:cNvSpPr/>
      </dsp:nvSpPr>
      <dsp:spPr>
        <a:xfrm>
          <a:off x="859700" y="2283238"/>
          <a:ext cx="1648616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Development</a:t>
          </a:r>
          <a:endParaRPr lang="en-US" sz="2000" kern="1200" dirty="0"/>
        </a:p>
      </dsp:txBody>
      <dsp:txXfrm>
        <a:off x="859700" y="2283238"/>
        <a:ext cx="1648616" cy="588995"/>
      </dsp:txXfrm>
    </dsp:sp>
    <dsp:sp modelId="{DFBBE2DF-93A6-477D-9817-73A3F2ABC3BA}">
      <dsp:nvSpPr>
        <dsp:cNvPr id="0" name=""/>
        <dsp:cNvSpPr/>
      </dsp:nvSpPr>
      <dsp:spPr>
        <a:xfrm>
          <a:off x="1217713" y="2734503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763A-F0EF-4AB2-A2E7-B2FA397982BE}">
      <dsp:nvSpPr>
        <dsp:cNvPr id="0" name=""/>
        <dsp:cNvSpPr/>
      </dsp:nvSpPr>
      <dsp:spPr>
        <a:xfrm>
          <a:off x="1683810" y="3498741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Monitor, Measure, Recalibrate</a:t>
          </a:r>
          <a:endParaRPr lang="en-US" sz="2000" kern="1200" dirty="0"/>
        </a:p>
      </dsp:txBody>
      <dsp:txXfrm>
        <a:off x="1683810" y="3498741"/>
        <a:ext cx="1178113" cy="588995"/>
      </dsp:txXfrm>
    </dsp:sp>
    <dsp:sp modelId="{CB6DE57E-AB7B-4D88-8CDD-78D4475F5CD0}">
      <dsp:nvSpPr>
        <dsp:cNvPr id="0" name=""/>
        <dsp:cNvSpPr/>
      </dsp:nvSpPr>
      <dsp:spPr>
        <a:xfrm flipV="1">
          <a:off x="1647772" y="4954215"/>
          <a:ext cx="81580" cy="8161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41430-FE1B-4159-9A4A-FDF1CD9EF01A}">
      <dsp:nvSpPr>
        <dsp:cNvPr id="0" name=""/>
        <dsp:cNvSpPr/>
      </dsp:nvSpPr>
      <dsp:spPr>
        <a:xfrm>
          <a:off x="1094952" y="4714245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094952" y="4714245"/>
        <a:ext cx="1178113" cy="588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65335-E5B8-4C88-B671-E3372918EB38}">
      <dsp:nvSpPr>
        <dsp:cNvPr id="0" name=""/>
        <dsp:cNvSpPr/>
      </dsp:nvSpPr>
      <dsp:spPr>
        <a:xfrm>
          <a:off x="1217713" y="303496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CA092-97D4-40B9-88D3-FF6C40E10794}">
      <dsp:nvSpPr>
        <dsp:cNvPr id="0" name=""/>
        <dsp:cNvSpPr/>
      </dsp:nvSpPr>
      <dsp:spPr>
        <a:xfrm>
          <a:off x="1432024" y="1067734"/>
          <a:ext cx="1681685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Exploratory Data Analysis</a:t>
          </a:r>
          <a:endParaRPr lang="en-US" sz="2000" kern="1200" dirty="0"/>
        </a:p>
      </dsp:txBody>
      <dsp:txXfrm>
        <a:off x="1432024" y="1067734"/>
        <a:ext cx="1681685" cy="588995"/>
      </dsp:txXfrm>
    </dsp:sp>
    <dsp:sp modelId="{6055094D-68CC-493D-BD23-7C763B467F1C}">
      <dsp:nvSpPr>
        <dsp:cNvPr id="0" name=""/>
        <dsp:cNvSpPr/>
      </dsp:nvSpPr>
      <dsp:spPr>
        <a:xfrm>
          <a:off x="631231" y="1516760"/>
          <a:ext cx="2111099" cy="211131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0005A-A5D6-4B6D-B138-ED2B48473781}">
      <dsp:nvSpPr>
        <dsp:cNvPr id="0" name=""/>
        <dsp:cNvSpPr/>
      </dsp:nvSpPr>
      <dsp:spPr>
        <a:xfrm>
          <a:off x="859700" y="2283238"/>
          <a:ext cx="1648616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Development</a:t>
          </a:r>
          <a:endParaRPr lang="en-US" sz="2000" kern="1200" dirty="0"/>
        </a:p>
      </dsp:txBody>
      <dsp:txXfrm>
        <a:off x="859700" y="2283238"/>
        <a:ext cx="1648616" cy="588995"/>
      </dsp:txXfrm>
    </dsp:sp>
    <dsp:sp modelId="{DFBBE2DF-93A6-477D-9817-73A3F2ABC3BA}">
      <dsp:nvSpPr>
        <dsp:cNvPr id="0" name=""/>
        <dsp:cNvSpPr/>
      </dsp:nvSpPr>
      <dsp:spPr>
        <a:xfrm>
          <a:off x="1217713" y="2734503"/>
          <a:ext cx="2111099" cy="211131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763A-F0EF-4AB2-A2E7-B2FA397982BE}">
      <dsp:nvSpPr>
        <dsp:cNvPr id="0" name=""/>
        <dsp:cNvSpPr/>
      </dsp:nvSpPr>
      <dsp:spPr>
        <a:xfrm>
          <a:off x="1683810" y="3498741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Monitor, Measure, Recalibrate</a:t>
          </a:r>
          <a:endParaRPr lang="en-US" sz="2000" kern="1200" dirty="0"/>
        </a:p>
      </dsp:txBody>
      <dsp:txXfrm>
        <a:off x="1683810" y="3498741"/>
        <a:ext cx="1178113" cy="588995"/>
      </dsp:txXfrm>
    </dsp:sp>
    <dsp:sp modelId="{CB6DE57E-AB7B-4D88-8CDD-78D4475F5CD0}">
      <dsp:nvSpPr>
        <dsp:cNvPr id="0" name=""/>
        <dsp:cNvSpPr/>
      </dsp:nvSpPr>
      <dsp:spPr>
        <a:xfrm flipV="1">
          <a:off x="1647772" y="4954215"/>
          <a:ext cx="81580" cy="8161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41430-FE1B-4159-9A4A-FDF1CD9EF01A}">
      <dsp:nvSpPr>
        <dsp:cNvPr id="0" name=""/>
        <dsp:cNvSpPr/>
      </dsp:nvSpPr>
      <dsp:spPr>
        <a:xfrm>
          <a:off x="1094952" y="4714245"/>
          <a:ext cx="1178113" cy="58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094952" y="4714245"/>
        <a:ext cx="1178113" cy="58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0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9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98570"/>
            <a:ext cx="12192000" cy="6660860"/>
            <a:chOff x="0" y="98570"/>
            <a:chExt cx="12192000" cy="6660860"/>
          </a:xfrm>
        </p:grpSpPr>
        <p:pic>
          <p:nvPicPr>
            <p:cNvPr id="1026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0" y="98570"/>
              <a:ext cx="12192000" cy="66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910065" y="1708322"/>
              <a:ext cx="974701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Chevron">
                <a:avLst/>
              </a:prstTxWarp>
              <a:spAutoFit/>
              <a:scene3d>
                <a:camera prst="orthographicFront">
                  <a:rot lat="0" lon="0" rev="300000"/>
                </a:camera>
                <a:lightRig rig="threePt" dir="t"/>
              </a:scene3d>
            </a:bodyPr>
            <a:lstStyle/>
            <a:p>
              <a:pPr algn="ctr"/>
              <a:r>
                <a:rPr lang="en-US" sz="6600" b="1" cap="none" spc="0" dirty="0" smtClean="0">
                  <a:ln w="12700" cmpd="sng">
                    <a:solidFill>
                      <a:schemeClr val="tx1"/>
                    </a:solidFill>
                    <a:prstDash val="solid"/>
                  </a:ln>
                  <a:gradFill>
                    <a:gsLst>
                      <a:gs pos="15000">
                        <a:srgbClr val="FF0000"/>
                      </a:gs>
                      <a:gs pos="50000">
                        <a:srgbClr val="FFFF00"/>
                      </a:gs>
                      <a:gs pos="80000">
                        <a:schemeClr val="bg1"/>
                      </a:gs>
                    </a:gsLst>
                    <a:lin ang="5400000"/>
                  </a:gradFill>
                  <a:effectLst>
                    <a:outerShdw blurRad="50800" dist="63500" dir="4800000" sx="101000" sy="101000" algn="tr" rotWithShape="0">
                      <a:prstClr val="black">
                        <a:alpha val="40000"/>
                      </a:prstClr>
                    </a:outerShdw>
                  </a:effectLst>
                  <a:latin typeface="Adventure" panose="02000500000000000000" pitchFamily="2" charset="0"/>
                </a:rPr>
                <a:t>Exploratory Data Analysis</a:t>
              </a:r>
              <a:endParaRPr lang="en-US" sz="6600" b="1" cap="none" spc="0" dirty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15000">
                      <a:srgbClr val="FF0000"/>
                    </a:gs>
                    <a:gs pos="50000">
                      <a:srgbClr val="FFFF00"/>
                    </a:gs>
                    <a:gs pos="80000">
                      <a:schemeClr val="bg1"/>
                    </a:gs>
                  </a:gsLst>
                  <a:lin ang="5400000"/>
                </a:gradFill>
                <a:effectLst>
                  <a:outerShdw blurRad="50800" dist="63500" dir="4800000" sx="101000" sy="101000" algn="tr" rotWithShape="0">
                    <a:prstClr val="black">
                      <a:alpha val="40000"/>
                    </a:prstClr>
                  </a:outerShdw>
                </a:effectLst>
                <a:latin typeface="Adventure" panose="02000500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0503" y="2653894"/>
              <a:ext cx="40479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ADVENTURE IN </a:t>
              </a:r>
            </a:p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DATA PLAYLAND</a:t>
              </a:r>
              <a:endParaRPr lang="en-US" sz="32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79710" y="924657"/>
              <a:ext cx="40366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Bryan Nice and Dwight Barry</a:t>
              </a:r>
            </a:p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Presents</a:t>
              </a:r>
              <a:endParaRPr lang="en-US" sz="20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8699" y="2445567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and the</a:t>
              </a:r>
              <a:endParaRPr lang="en-US" sz="16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36"/>
            <a:ext cx="12192000" cy="66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627" y="3211354"/>
            <a:ext cx="6181746" cy="2589681"/>
            <a:chOff x="207167" y="3092434"/>
            <a:chExt cx="6181746" cy="2589681"/>
          </a:xfrm>
        </p:grpSpPr>
        <p:grpSp>
          <p:nvGrpSpPr>
            <p:cNvPr id="10" name="Group 9"/>
            <p:cNvGrpSpPr/>
            <p:nvPr/>
          </p:nvGrpSpPr>
          <p:grpSpPr>
            <a:xfrm>
              <a:off x="1165531" y="3676640"/>
              <a:ext cx="4930469" cy="954107"/>
              <a:chOff x="628649" y="3445888"/>
              <a:chExt cx="4930469" cy="95410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28649" y="3445888"/>
                <a:ext cx="37338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Hypothesis + Evidence </a:t>
                </a:r>
              </a:p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+ Reasoning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4088844" y="3739684"/>
                <a:ext cx="1470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latin typeface="Bradley Hand ITC" panose="03070402050302030203" pitchFamily="66" charset="0"/>
                  </a:rPr>
                  <a:t>= </a:t>
                </a:r>
                <a:r>
                  <a:rPr lang="en-US" sz="2800" b="1" dirty="0" smtClean="0">
                    <a:latin typeface="Bradley Hand ITC" panose="03070402050302030203" pitchFamily="66" charset="0"/>
                  </a:rPr>
                  <a:t>Story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793865">
              <a:off x="3198616" y="3181496"/>
              <a:ext cx="3190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How do you know that?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415737">
              <a:off x="1030059" y="4851118"/>
              <a:ext cx="42963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Why does your evidence support</a:t>
              </a:r>
            </a:p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your hypothesis?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20424137">
              <a:off x="207167" y="3092434"/>
              <a:ext cx="27462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What do you know?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15" name="Straight Arrow Connector 14"/>
            <p:cNvCxnSpPr>
              <a:endCxn id="12" idx="2"/>
            </p:cNvCxnSpPr>
            <p:nvPr/>
          </p:nvCxnSpPr>
          <p:spPr>
            <a:xfrm flipV="1">
              <a:off x="3895725" y="3637034"/>
              <a:ext cx="845207" cy="1963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4" idx="2"/>
            </p:cNvCxnSpPr>
            <p:nvPr/>
          </p:nvCxnSpPr>
          <p:spPr>
            <a:xfrm flipH="1" flipV="1">
              <a:off x="1657724" y="3540727"/>
              <a:ext cx="434529" cy="29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0"/>
            </p:cNvCxnSpPr>
            <p:nvPr/>
          </p:nvCxnSpPr>
          <p:spPr>
            <a:xfrm>
              <a:off x="3139769" y="4493656"/>
              <a:ext cx="88600" cy="3604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Problem framing</a:t>
            </a:r>
          </a:p>
          <a:p>
            <a:r>
              <a:rPr lang="en-US" sz="3000" dirty="0" smtClean="0"/>
              <a:t>Understand the fundamental question</a:t>
            </a:r>
          </a:p>
          <a:p>
            <a:r>
              <a:rPr lang="en-US" sz="3000" dirty="0" smtClean="0"/>
              <a:t>Verify if it is the right question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“Begin challenging your own assumptions. Your assumptions are your windows on the world. Scrub them off every once in awhile, or the light won’t come in.”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 Alan </a:t>
            </a:r>
            <a:r>
              <a:rPr lang="en-US" sz="2200" dirty="0" err="1" smtClean="0"/>
              <a:t>Alda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Hypothesis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132311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Key Items: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Content Placeholder 12"/>
          <p:cNvSpPr>
            <a:spLocks noGrp="1"/>
          </p:cNvSpPr>
          <p:nvPr>
            <p:ph sz="half" idx="2"/>
          </p:nvPr>
        </p:nvSpPr>
        <p:spPr>
          <a:xfrm>
            <a:off x="838200" y="2501900"/>
            <a:ext cx="5787336" cy="4051300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Give recommended decision</a:t>
            </a:r>
          </a:p>
          <a:p>
            <a:pPr lvl="1"/>
            <a:r>
              <a:rPr lang="en-US" dirty="0" smtClean="0"/>
              <a:t>Important results</a:t>
            </a:r>
          </a:p>
          <a:p>
            <a:pPr lvl="1"/>
            <a:r>
              <a:rPr lang="en-US" dirty="0" smtClean="0"/>
              <a:t>Important Dataset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Leave </a:t>
            </a:r>
            <a:r>
              <a:rPr lang="en-US" dirty="0" smtClean="0"/>
              <a:t>details for later on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Reproducible research</a:t>
            </a:r>
          </a:p>
          <a:p>
            <a:pPr lvl="1"/>
            <a:r>
              <a:rPr lang="en-US" dirty="0" smtClean="0"/>
              <a:t>Data set features</a:t>
            </a:r>
          </a:p>
          <a:p>
            <a:pPr lvl="1"/>
            <a:r>
              <a:rPr lang="en-US" dirty="0"/>
              <a:t>Methods used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Tool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“Today, it’s all about storytelling and infographics, and visuals are a key part of that. All researchers want to connect the reader with the data, and that’s what data visualizations and storytelling can do.”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Derrak</a:t>
            </a:r>
            <a:r>
              <a:rPr lang="en-US" dirty="0" smtClean="0">
                <a:solidFill>
                  <a:schemeClr val="tx1"/>
                </a:solidFill>
              </a:rPr>
              <a:t> Richard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1709739"/>
            <a:ext cx="5091430" cy="28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325839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the story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Dataset Features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Signal and noise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Missing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values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Inferences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Assumptions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4" y="172076"/>
            <a:ext cx="1533525" cy="8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12" y="0"/>
            <a:ext cx="10322176" cy="6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72076"/>
            <a:ext cx="12192000" cy="858879"/>
            <a:chOff x="0" y="172076"/>
            <a:chExt cx="12192000" cy="858879"/>
          </a:xfrm>
        </p:grpSpPr>
        <p:sp>
          <p:nvSpPr>
            <p:cNvPr id="4" name="Rectangle 3"/>
            <p:cNvSpPr/>
            <p:nvPr/>
          </p:nvSpPr>
          <p:spPr>
            <a:xfrm>
              <a:off x="0" y="172076"/>
              <a:ext cx="12192000" cy="856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10614582" y="172076"/>
              <a:ext cx="1572086" cy="85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283652" y="277327"/>
            <a:ext cx="359079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Overview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79063" y="1321968"/>
            <a:ext cx="8293637" cy="1252046"/>
            <a:chOff x="596526" y="1642718"/>
            <a:chExt cx="3730370" cy="563154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596526" y="1642719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Fundamentals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http://cdni.wired.co.uk/620x413/s_v/shutterstock_8413151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41" y="1642718"/>
              <a:ext cx="843255" cy="56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879063" y="2609199"/>
            <a:ext cx="8293642" cy="1259905"/>
            <a:chOff x="917038" y="2414343"/>
            <a:chExt cx="3730371" cy="56668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917038" y="2415811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Framework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http://johnlatham.me/wp-content/uploads/2015/06/House_Framework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615" y="2414343"/>
              <a:ext cx="1006794" cy="56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879063" y="3895988"/>
            <a:ext cx="8293637" cy="1320320"/>
            <a:chOff x="917038" y="3010365"/>
            <a:chExt cx="3730370" cy="593863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917038" y="3015562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Discovery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111" y="3010365"/>
              <a:ext cx="788295" cy="59386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879063" y="5204903"/>
            <a:ext cx="8293635" cy="1259610"/>
            <a:chOff x="1879063" y="5519228"/>
            <a:chExt cx="8293635" cy="1259610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1879063" y="5519228"/>
              <a:ext cx="8293634" cy="125961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Story sharing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890" y="5519228"/>
              <a:ext cx="2716808" cy="1259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Fundamentals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“Finding patterns is easy in any kind of data-rich environment; that’s what mediocre gamblers do. The </a:t>
            </a:r>
            <a:r>
              <a:rPr lang="en-US" b="1" dirty="0" smtClean="0">
                <a:solidFill>
                  <a:schemeClr val="tx1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 is in determining whether the </a:t>
            </a:r>
            <a:r>
              <a:rPr lang="en-US" b="1" dirty="0" smtClean="0">
                <a:solidFill>
                  <a:schemeClr val="tx1"/>
                </a:solidFill>
              </a:rPr>
              <a:t>patterns</a:t>
            </a:r>
            <a:r>
              <a:rPr lang="en-US" dirty="0" smtClean="0">
                <a:solidFill>
                  <a:schemeClr val="tx1"/>
                </a:solidFill>
              </a:rPr>
              <a:t> represent </a:t>
            </a:r>
            <a:r>
              <a:rPr lang="en-US" b="1" dirty="0" smtClean="0">
                <a:solidFill>
                  <a:schemeClr val="tx1"/>
                </a:solidFill>
              </a:rPr>
              <a:t>signal or noise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Nate Silver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91" y="1709737"/>
            <a:ext cx="4282559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7933197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Picture: What is this all about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Dataset Features</a:t>
            </a:r>
          </a:p>
          <a:p>
            <a:pPr lvl="1"/>
            <a:r>
              <a:rPr lang="en-US" dirty="0" smtClean="0"/>
              <a:t>Signal and noise</a:t>
            </a:r>
            <a:endParaRPr lang="en-US" dirty="0"/>
          </a:p>
          <a:p>
            <a:pPr lvl="1"/>
            <a:r>
              <a:rPr lang="en-US" dirty="0" smtClean="0"/>
              <a:t>Missing </a:t>
            </a:r>
            <a:r>
              <a:rPr lang="en-US" dirty="0"/>
              <a:t>values</a:t>
            </a:r>
          </a:p>
          <a:p>
            <a:pPr lvl="1"/>
            <a:r>
              <a:rPr lang="en-US" dirty="0"/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Inferences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48933"/>
              </p:ext>
            </p:extLst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1526" y="1825625"/>
            <a:ext cx="459227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/>
              <a:t>the occurrence of </a:t>
            </a:r>
            <a:r>
              <a:rPr lang="en-US" dirty="0" smtClean="0"/>
              <a:t>values?</a:t>
            </a:r>
          </a:p>
          <a:p>
            <a:r>
              <a:rPr lang="en-US" dirty="0" smtClean="0"/>
              <a:t>What is the range of values?</a:t>
            </a:r>
          </a:p>
          <a:p>
            <a:r>
              <a:rPr lang="en-US" dirty="0" smtClean="0"/>
              <a:t>What are bucket ranges that best group these values?</a:t>
            </a:r>
          </a:p>
          <a:p>
            <a:r>
              <a:rPr lang="en-US" dirty="0" smtClean="0"/>
              <a:t>How does the </a:t>
            </a:r>
            <a:r>
              <a:rPr lang="en-US" dirty="0" smtClean="0"/>
              <a:t>bucketing of </a:t>
            </a:r>
            <a:r>
              <a:rPr lang="en-US" dirty="0" smtClean="0"/>
              <a:t>ranges affect the distribution?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38200" y="1825625"/>
            <a:ext cx="5787336" cy="1749312"/>
            <a:chOff x="611957" y="1608810"/>
            <a:chExt cx="5787336" cy="1749312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611957" y="1608810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Frequencies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611957" y="2812454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Distributions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611957" y="2210632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Ranges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2249" b="3598"/>
            <a:stretch/>
          </p:blipFill>
          <p:spPr>
            <a:xfrm>
              <a:off x="3177286" y="1608810"/>
              <a:ext cx="3222007" cy="1749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7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values skew the distribution? (outliers)</a:t>
            </a:r>
          </a:p>
          <a:p>
            <a:r>
              <a:rPr lang="en-US" dirty="0" smtClean="0"/>
              <a:t>Can the outliers be pruned from the data?</a:t>
            </a:r>
          </a:p>
          <a:p>
            <a:r>
              <a:rPr lang="en-US" dirty="0" smtClean="0"/>
              <a:t>Are there missing values that cause skewness in the distribution?</a:t>
            </a:r>
          </a:p>
          <a:p>
            <a:r>
              <a:rPr lang="en-US" dirty="0" smtClean="0"/>
              <a:t>Are dummy values required to balance the distribution?</a:t>
            </a:r>
          </a:p>
          <a:p>
            <a:r>
              <a:rPr lang="en-US" dirty="0" smtClean="0"/>
              <a:t>Are there relationships between factors?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Outliers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3419004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 smtClean="0">
                <a:solidFill>
                  <a:schemeClr val="bg1"/>
                </a:solidFill>
              </a:rPr>
              <a:t>Missingness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5064855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Relationships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353" b="3202"/>
          <a:stretch/>
        </p:blipFill>
        <p:spPr>
          <a:xfrm>
            <a:off x="3777842" y="1814148"/>
            <a:ext cx="2847694" cy="1543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6299" t="8945" r="12001" b="7939"/>
          <a:stretch/>
        </p:blipFill>
        <p:spPr>
          <a:xfrm>
            <a:off x="3777842" y="3419004"/>
            <a:ext cx="2856513" cy="1589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90" r="516" b="3258"/>
          <a:stretch/>
        </p:blipFill>
        <p:spPr>
          <a:xfrm>
            <a:off x="3777842" y="5064856"/>
            <a:ext cx="2869688" cy="15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most likely value to occur?</a:t>
            </a:r>
          </a:p>
          <a:p>
            <a:r>
              <a:rPr lang="en-US" dirty="0" smtClean="0"/>
              <a:t>What is the range of possibilities?</a:t>
            </a:r>
          </a:p>
          <a:p>
            <a:r>
              <a:rPr lang="en-US" dirty="0" smtClean="0"/>
              <a:t>What assumptions are made about the data?</a:t>
            </a:r>
          </a:p>
          <a:p>
            <a:r>
              <a:rPr lang="en-US" dirty="0" smtClean="0"/>
              <a:t>What process was used to generate these statistics?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Summary Statistics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regentsprep.org/regents/math/algtrig/ats2/normal6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6"/>
          <a:stretch/>
        </p:blipFill>
        <p:spPr bwMode="auto">
          <a:xfrm>
            <a:off x="1763350" y="2565096"/>
            <a:ext cx="3937036" cy="165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hysics.ucsd.edu/do-the-math/wp-content/uploads/2014/06/inverse-poiss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4219303"/>
            <a:ext cx="2861097" cy="21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wiley.com/Lux/62/460762.image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91" y="4313384"/>
            <a:ext cx="2588845" cy="19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Ways to begin….</a:t>
            </a:r>
          </a:p>
          <a:p>
            <a:pPr lvl="1"/>
            <a:r>
              <a:rPr lang="en-US" dirty="0" smtClean="0"/>
              <a:t>The data suggests ________ which made me think….</a:t>
            </a:r>
          </a:p>
          <a:p>
            <a:pPr lvl="1"/>
            <a:r>
              <a:rPr lang="en-US" dirty="0" smtClean="0"/>
              <a:t>It seems __________ will happen because….</a:t>
            </a:r>
          </a:p>
          <a:p>
            <a:pPr lvl="1"/>
            <a:r>
              <a:rPr lang="en-US" dirty="0" smtClean="0"/>
              <a:t>When I observed the data _____ it made me realize</a:t>
            </a:r>
          </a:p>
          <a:p>
            <a:r>
              <a:rPr lang="en-US" dirty="0" smtClean="0"/>
              <a:t>Use the evidence to drive the inference</a:t>
            </a:r>
          </a:p>
          <a:p>
            <a:r>
              <a:rPr lang="en-US" dirty="0" smtClean="0"/>
              <a:t>It’s a </a:t>
            </a:r>
            <a:r>
              <a:rPr lang="en-US" i="1" dirty="0" smtClean="0"/>
              <a:t>process</a:t>
            </a:r>
            <a:r>
              <a:rPr lang="en-US" dirty="0" smtClean="0"/>
              <a:t> of realization</a:t>
            </a:r>
          </a:p>
          <a:p>
            <a:r>
              <a:rPr lang="en-US" dirty="0" smtClean="0"/>
              <a:t>Inferential </a:t>
            </a:r>
            <a:r>
              <a:rPr lang="en-US" dirty="0" smtClean="0"/>
              <a:t>integrity </a:t>
            </a:r>
            <a:r>
              <a:rPr lang="en-US" dirty="0" smtClean="0"/>
              <a:t>with impartiality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Inferences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338" name="Picture 2" descr="http://2qdocg2za8g336a8w21fo83z.wpengine.netdna-cdn.com/wp-content/uploads/2015/04/rocks-seesaw-300x1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1" y="2501741"/>
            <a:ext cx="5681081" cy="26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/>
              <a:t>All data is a sample of events in the observable world</a:t>
            </a:r>
          </a:p>
          <a:p>
            <a:r>
              <a:rPr lang="en-US" dirty="0" smtClean="0"/>
              <a:t>All </a:t>
            </a:r>
            <a:r>
              <a:rPr lang="en-US" dirty="0"/>
              <a:t>estimates is an approximation of a population</a:t>
            </a:r>
          </a:p>
          <a:p>
            <a:r>
              <a:rPr lang="en-US" dirty="0" smtClean="0"/>
              <a:t>When dummy values are used to replace missing values</a:t>
            </a:r>
          </a:p>
          <a:p>
            <a:r>
              <a:rPr lang="en-US" dirty="0" smtClean="0"/>
              <a:t>Pruning outliers to fit the data in a distribution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Assumptions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://www.ivyleagueinsecurities.com/wp-content/uploads/2010/07/missing-pie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0312"/>
            <a:ext cx="5787336" cy="38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8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484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Adventure</vt:lpstr>
      <vt:lpstr>Arial</vt:lpstr>
      <vt:lpstr>Bradley Hand ITC</vt:lpstr>
      <vt:lpstr>Calibri</vt:lpstr>
      <vt:lpstr>Calibri Light</vt:lpstr>
      <vt:lpstr>Segoe UI</vt:lpstr>
      <vt:lpstr>SF Fedora Titles</vt:lpstr>
      <vt:lpstr>Office Theme</vt:lpstr>
      <vt:lpstr>PowerPoint Presentation</vt:lpstr>
      <vt:lpstr>PowerPoint Presentation</vt:lpstr>
      <vt:lpstr>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Letchner</dc:creator>
  <cp:lastModifiedBy>Bryan Nice</cp:lastModifiedBy>
  <cp:revision>127</cp:revision>
  <dcterms:created xsi:type="dcterms:W3CDTF">2015-09-19T20:58:51Z</dcterms:created>
  <dcterms:modified xsi:type="dcterms:W3CDTF">2016-03-03T22:42:19Z</dcterms:modified>
</cp:coreProperties>
</file>